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4" r:id="rId3"/>
    <p:sldId id="319" r:id="rId4"/>
    <p:sldId id="320" r:id="rId5"/>
    <p:sldId id="322" r:id="rId6"/>
    <p:sldId id="323" r:id="rId7"/>
    <p:sldId id="277" r:id="rId8"/>
    <p:sldId id="321" r:id="rId9"/>
    <p:sldId id="324" r:id="rId10"/>
    <p:sldId id="290" r:id="rId11"/>
    <p:sldId id="291" r:id="rId12"/>
    <p:sldId id="296" r:id="rId13"/>
    <p:sldId id="307" r:id="rId14"/>
    <p:sldId id="309" r:id="rId15"/>
    <p:sldId id="312" r:id="rId16"/>
    <p:sldId id="318" r:id="rId17"/>
    <p:sldId id="311" r:id="rId18"/>
  </p:sldIdLst>
  <p:sldSz cx="9144000" cy="6858000" type="screen4x3"/>
  <p:notesSz cx="6864350" cy="99964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4551" cy="499825"/>
          </a:xfrm>
          <a:prstGeom prst="rect">
            <a:avLst/>
          </a:prstGeom>
        </p:spPr>
        <p:txBody>
          <a:bodyPr vert="horz" lIns="92061" tIns="46031" rIns="92061" bIns="4603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2" y="0"/>
            <a:ext cx="2974551" cy="499825"/>
          </a:xfrm>
          <a:prstGeom prst="rect">
            <a:avLst/>
          </a:prstGeom>
        </p:spPr>
        <p:txBody>
          <a:bodyPr vert="horz" lIns="92061" tIns="46031" rIns="92061" bIns="46031" rtlCol="0"/>
          <a:lstStyle>
            <a:lvl1pPr algn="r">
              <a:defRPr sz="1200"/>
            </a:lvl1pPr>
          </a:lstStyle>
          <a:p>
            <a:fld id="{A7A29D28-E10E-447B-ABD0-DA1F91834745}" type="datetimeFigureOut">
              <a:rPr lang="el-GR" smtClean="0"/>
              <a:pPr/>
              <a:t>3/5/2017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94930"/>
            <a:ext cx="2974551" cy="499825"/>
          </a:xfrm>
          <a:prstGeom prst="rect">
            <a:avLst/>
          </a:prstGeom>
        </p:spPr>
        <p:txBody>
          <a:bodyPr vert="horz" lIns="92061" tIns="46031" rIns="92061" bIns="4603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2" y="9494930"/>
            <a:ext cx="2974551" cy="499825"/>
          </a:xfrm>
          <a:prstGeom prst="rect">
            <a:avLst/>
          </a:prstGeom>
        </p:spPr>
        <p:txBody>
          <a:bodyPr vert="horz" lIns="92061" tIns="46031" rIns="92061" bIns="46031" rtlCol="0" anchor="b"/>
          <a:lstStyle>
            <a:lvl1pPr algn="r">
              <a:defRPr sz="1200"/>
            </a:lvl1pPr>
          </a:lstStyle>
          <a:p>
            <a:fld id="{E2893031-E1B0-4440-A4C8-D3A0CA666C5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03B0304B-096E-4AA8-8C2B-A73675F99DD4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5" y="4748053"/>
            <a:ext cx="5492121" cy="449865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507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448" y="9494507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3A54D4F3-33B0-4E13-9DAB-E7212FB0B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4D4F3-33B0-4E13-9DAB-E7212FB0BD7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07DF-E72B-4AB5-B601-9A1B9B451478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848-6CA4-4DA3-B3F0-FA18A8F86D45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F723-3842-449D-B6FC-F77E8C38B29F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A647-808E-4535-958D-CDFD784B9134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195E-8B68-42E8-ACD4-D751D5DA477F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C7D-0D20-4022-B73F-3A26425BE7A7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E30-644F-48CD-ACE1-CF63F0F28BC0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4948-2E6C-46DE-899A-2038B1C007F6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DD87-ADFF-402B-B392-E984DEB6907B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4709-FD5C-47D3-AD3D-43AF573D3701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B827-4FE3-457B-86C8-7BD7C4E986A4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0C95A-05F0-4340-8443-EEDBDDD283AA}" type="datetime1">
              <a:rPr lang="el-GR" smtClean="0"/>
              <a:pPr/>
              <a:t>3/5/2017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l-GR" smtClean="0"/>
              <a:t>Άντρη Κακονίτη - Υγειονομικός Μηχανικός</a:t>
            </a: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CEF968-F1BD-44C7-8F47-2718024E662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85164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Εφαρμογή της</a:t>
            </a:r>
            <a:br>
              <a:rPr lang="el-GR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l-GR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Οδηγίας Πλαίσιο για τα </a:t>
            </a:r>
            <a:r>
              <a:rPr lang="el-GR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΄Υδατα</a:t>
            </a:r>
            <a:r>
              <a:rPr lang="el-GR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2000/60/ΕΚ</a:t>
            </a:r>
            <a:br>
              <a:rPr lang="el-GR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l-GR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και η σχέση της με το έργο Κατασκευής του Σταθμού Επεξεργασίας Λυμάτων στο </a:t>
            </a:r>
            <a:r>
              <a:rPr lang="el-GR" sz="3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Βατί</a:t>
            </a:r>
            <a:r>
              <a:rPr lang="el-GR" sz="3600" dirty="0" smtClean="0">
                <a:latin typeface="Arial" charset="0"/>
                <a:cs typeface="Arial" charset="0"/>
              </a:rPr>
              <a:t/>
            </a:r>
            <a:br>
              <a:rPr lang="el-GR" sz="3600" dirty="0" smtClean="0">
                <a:latin typeface="Arial" charset="0"/>
                <a:cs typeface="Arial" charset="0"/>
              </a:rPr>
            </a:br>
            <a:endParaRPr lang="el-GR" sz="3600" dirty="0">
              <a:solidFill>
                <a:srgbClr val="FFC000"/>
              </a:solidFill>
            </a:endParaRPr>
          </a:p>
        </p:txBody>
      </p:sp>
      <p:pic>
        <p:nvPicPr>
          <p:cNvPr id="37889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37890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11560" y="5445224"/>
            <a:ext cx="7416824" cy="5040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9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Ριάνα</a:t>
            </a:r>
            <a:r>
              <a:rPr kumimoji="0" lang="el-GR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Δανιήλ Μακρίδη – Εκτελεστικός Μηχανικός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Μάιος</a:t>
            </a:r>
            <a:r>
              <a:rPr lang="el-G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2017</a:t>
            </a:r>
            <a:endParaRPr kumimoji="0" lang="el-GR" sz="29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907704" y="13407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8044"/>
            <a:ext cx="9144000" cy="58699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7704" y="1196752"/>
            <a:ext cx="581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Οικολογική κατάσταση επιφανειακών </a:t>
            </a:r>
            <a:r>
              <a:rPr lang="el-GR" dirty="0" smtClean="0"/>
              <a:t>Υδάτινων Σωμάτων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/>
              <a:t>Κύρια θέματα Σχεδίου Διαχείρισης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9613"/>
            <a:ext cx="7776864" cy="57013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7704" y="1340768"/>
            <a:ext cx="3785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Χημική κατάσταση επιφανειακών 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12</a:t>
            </a:fld>
            <a:endParaRPr lang="el-GR"/>
          </a:p>
        </p:txBody>
      </p:sp>
      <p:grpSp>
        <p:nvGrpSpPr>
          <p:cNvPr id="8" name="Group 398"/>
          <p:cNvGrpSpPr>
            <a:grpSpLocks/>
          </p:cNvGrpSpPr>
          <p:nvPr/>
        </p:nvGrpSpPr>
        <p:grpSpPr bwMode="auto">
          <a:xfrm>
            <a:off x="755576" y="836712"/>
            <a:ext cx="7992888" cy="5616624"/>
            <a:chOff x="1887" y="2247"/>
            <a:chExt cx="11844" cy="8197"/>
          </a:xfrm>
        </p:grpSpPr>
        <p:pic>
          <p:nvPicPr>
            <p:cNvPr id="9" name="Picture 109" descr="BHs_GW_bodies_Chemicalstatusmap2013"/>
            <p:cNvPicPr>
              <a:picLocks noChangeAspect="1" noChangeArrowheads="1"/>
            </p:cNvPicPr>
            <p:nvPr/>
          </p:nvPicPr>
          <p:blipFill>
            <a:blip r:embed="rId4" cstate="print"/>
            <a:srcRect l="866" t="1205" r="1293" b="1205"/>
            <a:stretch>
              <a:fillRect/>
            </a:stretch>
          </p:blipFill>
          <p:spPr bwMode="auto">
            <a:xfrm>
              <a:off x="1887" y="2247"/>
              <a:ext cx="11612" cy="8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10728" y="7236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10973" y="9207"/>
              <a:ext cx="2758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l-GR" sz="900" b="1" dirty="0">
                  <a:latin typeface="Calibri" pitchFamily="34" charset="0"/>
                </a:rPr>
                <a:t>Σημαντικές Ανοδικές Τάσεις </a:t>
              </a:r>
              <a:endParaRPr lang="el-GR" dirty="0"/>
            </a:p>
          </p:txBody>
        </p:sp>
        <p:sp>
          <p:nvSpPr>
            <p:cNvPr id="12" name="Oval 67"/>
            <p:cNvSpPr>
              <a:spLocks noChangeArrowheads="1"/>
            </p:cNvSpPr>
            <p:nvPr/>
          </p:nvSpPr>
          <p:spPr bwMode="auto">
            <a:xfrm>
              <a:off x="6863" y="6371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3" name="Oval 68"/>
            <p:cNvSpPr>
              <a:spLocks noChangeArrowheads="1"/>
            </p:cNvSpPr>
            <p:nvPr/>
          </p:nvSpPr>
          <p:spPr bwMode="auto">
            <a:xfrm>
              <a:off x="10809" y="9276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4" name="Oval 69"/>
            <p:cNvSpPr>
              <a:spLocks noChangeArrowheads="1"/>
            </p:cNvSpPr>
            <p:nvPr/>
          </p:nvSpPr>
          <p:spPr bwMode="auto">
            <a:xfrm>
              <a:off x="9193" y="8238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/>
          </p:nvSpPr>
          <p:spPr bwMode="auto">
            <a:xfrm>
              <a:off x="8640" y="8623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/>
          </p:nvSpPr>
          <p:spPr bwMode="auto">
            <a:xfrm>
              <a:off x="7772" y="8704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/>
          </p:nvSpPr>
          <p:spPr bwMode="auto">
            <a:xfrm>
              <a:off x="6346" y="9276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/>
          </p:nvSpPr>
          <p:spPr bwMode="auto">
            <a:xfrm>
              <a:off x="5759" y="9463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/>
          </p:nvSpPr>
          <p:spPr bwMode="auto">
            <a:xfrm>
              <a:off x="3680" y="8247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/>
          </p:nvSpPr>
          <p:spPr bwMode="auto">
            <a:xfrm>
              <a:off x="5840" y="7317"/>
              <a:ext cx="81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 hangingPunct="0">
              <a:buNone/>
            </a:pPr>
            <a:r>
              <a:rPr lang="el-GR" b="1" dirty="0" smtClean="0"/>
              <a:t>Κατάσταση του ποτάμιου ταμιευτήρα Πολεμιδιών</a:t>
            </a:r>
          </a:p>
          <a:p>
            <a:pPr algn="ctr" hangingPunct="0">
              <a:buNone/>
            </a:pPr>
            <a:endParaRPr lang="el-GR" b="1" dirty="0" smtClean="0"/>
          </a:p>
          <a:p>
            <a:pPr hangingPunct="0">
              <a:buNone/>
            </a:pPr>
            <a:r>
              <a:rPr lang="el-GR" sz="1600" dirty="0" smtClean="0"/>
              <a:t>Βαθμός αβεβαιότητας:  1 = Χαμηλή,  2 = Μέτρια, 3 = Υψηλή, 4 = Πολύ υψηλή</a:t>
            </a:r>
            <a:endParaRPr lang="el-GR" sz="1600" b="1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13</a:t>
            </a:fld>
            <a:endParaRPr lang="el-G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584" y="3140968"/>
          <a:ext cx="6624736" cy="86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91"/>
                <a:gridCol w="877909"/>
                <a:gridCol w="966673"/>
                <a:gridCol w="1049551"/>
                <a:gridCol w="864096"/>
                <a:gridCol w="108012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Κωδικός ΥΣ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Όνομα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ΟΙΚΟΛΟΓΙΚΟ ΔΥΝΑΜΙΚΟ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Βαθμός αβεβαιότητας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Χημική κατάσταση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Βαθμός αβεβαιότητας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Συνολική κατάσταση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CY_9-4-d_RI_HM_IR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Πολεμίδια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ΚΑΚΗ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ΚΑΤΩΤΕΡΗ ΤΗΣ ΚΑΛΗΣ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ΚΑΚΗ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 hangingPunct="0">
              <a:buNone/>
            </a:pPr>
            <a:r>
              <a:rPr lang="el-GR" b="1" dirty="0" smtClean="0"/>
              <a:t>Κατάσταση του ποταμού Γαρύλλη</a:t>
            </a:r>
          </a:p>
          <a:p>
            <a:pPr algn="ctr" hangingPunct="0">
              <a:buNone/>
            </a:pPr>
            <a:endParaRPr lang="el-GR" b="1" dirty="0" smtClean="0"/>
          </a:p>
          <a:p>
            <a:pPr hangingPunct="0">
              <a:buNone/>
            </a:pPr>
            <a:r>
              <a:rPr lang="el-GR" sz="1600" dirty="0" smtClean="0"/>
              <a:t>Βαθμός αβεβαιότητας: 	1 = Χαμηλή, 	2 = Μέτρια, 	3 = Υψηλή, </a:t>
            </a:r>
          </a:p>
          <a:p>
            <a:pPr hangingPunct="0">
              <a:buNone/>
            </a:pPr>
            <a:r>
              <a:rPr lang="el-GR" sz="1600" dirty="0" smtClean="0"/>
              <a:t>4 = Πολύ υψηλή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14</a:t>
            </a:fld>
            <a:endParaRPr lang="el-G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584" y="3140968"/>
          <a:ext cx="6624736" cy="1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291"/>
                <a:gridCol w="877909"/>
                <a:gridCol w="966673"/>
                <a:gridCol w="1049551"/>
                <a:gridCol w="864096"/>
                <a:gridCol w="108012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l-G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Κωδικός ΥΣ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Όνομα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 smtClean="0">
                          <a:latin typeface="Calibri"/>
                          <a:ea typeface="Times New Roman"/>
                          <a:cs typeface="Times New Roman"/>
                        </a:rPr>
                        <a:t>ΟΙΚΟΛΟΓΙΚΗ ΚΑΤΑΣΤΑΣΗ/ΔΥΝΑΜΙΚΟ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 smtClean="0">
                          <a:latin typeface="Calibri"/>
                          <a:ea typeface="Times New Roman"/>
                          <a:cs typeface="Times New Roman"/>
                        </a:rPr>
                        <a:t>Τάξη</a:t>
                      </a:r>
                      <a:r>
                        <a:rPr lang="el-GR" sz="1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dirty="0" smtClean="0">
                          <a:latin typeface="Calibri"/>
                          <a:ea typeface="Times New Roman"/>
                          <a:cs typeface="Times New Roman"/>
                        </a:rPr>
                        <a:t>αβεβαιότητας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Χημική κατάσταση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Βαθμός αβεβαιότητας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>
                          <a:latin typeface="Calibri"/>
                          <a:ea typeface="Times New Roman"/>
                          <a:cs typeface="Times New Roman"/>
                        </a:rPr>
                        <a:t>Συνολική κατάσταση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 smtClean="0">
                          <a:latin typeface="Calibri"/>
                          <a:ea typeface="Times New Roman"/>
                          <a:cs typeface="Times New Roman"/>
                        </a:rPr>
                        <a:t>CY_9-4-</a:t>
                      </a:r>
                      <a:r>
                        <a:rPr lang="en-GB" sz="1200" dirty="0" smtClean="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l-GR" sz="1200" dirty="0" smtClean="0">
                          <a:latin typeface="Calibri"/>
                          <a:ea typeface="Times New Roman"/>
                          <a:cs typeface="Times New Roman"/>
                        </a:rPr>
                        <a:t>_RI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 err="1" smtClean="0">
                          <a:latin typeface="Arial"/>
                          <a:ea typeface="Times New Roman"/>
                          <a:cs typeface="Times New Roman"/>
                        </a:rPr>
                        <a:t>Γαρύλλης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 smtClean="0">
                          <a:latin typeface="Arial"/>
                          <a:ea typeface="Times New Roman"/>
                          <a:cs typeface="Times New Roman"/>
                        </a:rPr>
                        <a:t>ΕΛΛΙΠΗΣ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ΚΑΤΩΤΕΡΗ ΤΗΣ ΚΑΛΗΣ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l-GR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l-GR" sz="1200" dirty="0" smtClean="0">
                          <a:latin typeface="Calibri"/>
                          <a:ea typeface="Times New Roman"/>
                          <a:cs typeface="Times New Roman"/>
                        </a:rPr>
                        <a:t>ΕΛΛΙΠΗΣ</a:t>
                      </a:r>
                      <a:endParaRPr lang="el-G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b="1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1800" dirty="0" smtClean="0"/>
              <a:t>Μέτρο 74</a:t>
            </a:r>
            <a:r>
              <a:rPr lang="en-GB" sz="1800" dirty="0" smtClean="0"/>
              <a:t> </a:t>
            </a:r>
            <a:r>
              <a:rPr lang="el-GR" sz="1800" dirty="0" smtClean="0"/>
              <a:t>του </a:t>
            </a:r>
            <a:r>
              <a:rPr lang="el-GR" sz="2800" dirty="0" smtClean="0"/>
              <a:t>1</a:t>
            </a:r>
            <a:r>
              <a:rPr lang="el-GR" sz="1800" baseline="30000" dirty="0" smtClean="0"/>
              <a:t>0υ</a:t>
            </a:r>
            <a:r>
              <a:rPr lang="el-GR" sz="1800" dirty="0" smtClean="0"/>
              <a:t>  ΣΧΕΔΙΟΥ ΔΙΑΧΕΙΡΙΣΗΣ ΛΕΚΑΝΗΣ ΑΠΟΡΡΟΗΣ </a:t>
            </a:r>
            <a:r>
              <a:rPr lang="el-GR" sz="1800" dirty="0" smtClean="0"/>
              <a:t> ΠΟΤΑΜΟΥ ΚΥΠΡΟΥ </a:t>
            </a:r>
            <a:r>
              <a:rPr lang="el-GR" sz="1800" dirty="0" smtClean="0"/>
              <a:t>(2009-2015</a:t>
            </a:r>
            <a:r>
              <a:rPr lang="el-GR" sz="1800" dirty="0" smtClean="0"/>
              <a:t>) </a:t>
            </a:r>
            <a:r>
              <a:rPr lang="en-GB" sz="1800" dirty="0" smtClean="0"/>
              <a:t>: </a:t>
            </a:r>
            <a:endParaRPr lang="el-GR" sz="1800" dirty="0" smtClean="0"/>
          </a:p>
          <a:p>
            <a:pPr>
              <a:buNone/>
            </a:pPr>
            <a:r>
              <a:rPr lang="en-US" sz="1800" dirty="0" err="1" smtClean="0"/>
              <a:t>Εκπόνηση</a:t>
            </a:r>
            <a:r>
              <a:rPr lang="en-US" sz="1800" dirty="0" smtClean="0"/>
              <a:t> </a:t>
            </a:r>
            <a:r>
              <a:rPr lang="en-US" sz="1800" dirty="0" err="1" smtClean="0"/>
              <a:t>συνολικής</a:t>
            </a:r>
            <a:r>
              <a:rPr lang="en-US" sz="1800" dirty="0" smtClean="0"/>
              <a:t> </a:t>
            </a:r>
            <a:r>
              <a:rPr lang="en-US" sz="1800" dirty="0" err="1" smtClean="0"/>
              <a:t>τεχνικοοικονομικής</a:t>
            </a:r>
            <a:r>
              <a:rPr lang="en-US" sz="1800" dirty="0" smtClean="0"/>
              <a:t> – </a:t>
            </a:r>
            <a:r>
              <a:rPr lang="en-US" sz="1800" dirty="0" err="1" smtClean="0"/>
              <a:t>περιβαλλοντικής</a:t>
            </a:r>
            <a:r>
              <a:rPr lang="en-US" sz="1800" dirty="0" smtClean="0"/>
              <a:t> </a:t>
            </a:r>
            <a:r>
              <a:rPr lang="en-US" sz="1800" dirty="0" err="1" smtClean="0"/>
              <a:t>μελέτης</a:t>
            </a:r>
            <a:r>
              <a:rPr lang="en-US" sz="1800" dirty="0" smtClean="0"/>
              <a:t> </a:t>
            </a:r>
            <a:r>
              <a:rPr lang="en-US" sz="1800" dirty="0" err="1" smtClean="0"/>
              <a:t>αποκατάστασης</a:t>
            </a:r>
            <a:r>
              <a:rPr lang="en-US" sz="1800" dirty="0" smtClean="0"/>
              <a:t> </a:t>
            </a:r>
            <a:r>
              <a:rPr lang="en-US" sz="1800" dirty="0" err="1" smtClean="0"/>
              <a:t>της</a:t>
            </a:r>
            <a:r>
              <a:rPr lang="en-US" sz="1800" dirty="0" smtClean="0"/>
              <a:t> </a:t>
            </a:r>
            <a:r>
              <a:rPr lang="en-US" sz="1800" dirty="0" err="1" smtClean="0"/>
              <a:t>ρυπασμένης</a:t>
            </a:r>
            <a:r>
              <a:rPr lang="en-US" sz="1800" dirty="0" smtClean="0"/>
              <a:t> </a:t>
            </a:r>
            <a:r>
              <a:rPr lang="en-US" sz="1800" dirty="0" err="1" smtClean="0"/>
              <a:t>περιοχής</a:t>
            </a:r>
            <a:r>
              <a:rPr lang="en-US" sz="1800" dirty="0" smtClean="0"/>
              <a:t> </a:t>
            </a:r>
            <a:r>
              <a:rPr lang="en-US" sz="1800" dirty="0" err="1" smtClean="0"/>
              <a:t>Βατί</a:t>
            </a:r>
            <a:r>
              <a:rPr lang="en-US" sz="1800" dirty="0" smtClean="0"/>
              <a:t>.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dirty="0" smtClean="0"/>
              <a:t>Στόχος</a:t>
            </a:r>
            <a:r>
              <a:rPr lang="en-GB" dirty="0" smtClean="0"/>
              <a:t>: </a:t>
            </a:r>
            <a:r>
              <a:rPr lang="el-GR" dirty="0" smtClean="0"/>
              <a:t>Βελτίωση της κατάστασης των υδάτων του Γαρύλλη και του ποτάμιου ταμιευτήρα Πολεμιδιών που βρίσκεται κοντά στο </a:t>
            </a:r>
            <a:r>
              <a:rPr lang="el-GR" dirty="0" err="1" smtClean="0"/>
              <a:t>Βατί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24743"/>
            <a:ext cx="2304256" cy="232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592" y="3789040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Ο τερματισμός της λειτουργίας των υφιστάμενων χωμάτινων δεξαμενών και</a:t>
            </a:r>
          </a:p>
          <a:p>
            <a:r>
              <a:rPr lang="el-GR" sz="2000" b="1" dirty="0" smtClean="0"/>
              <a:t> </a:t>
            </a:r>
            <a:r>
              <a:rPr lang="el-GR" sz="2000" b="1" dirty="0" smtClean="0"/>
              <a:t>Η </a:t>
            </a:r>
            <a:r>
              <a:rPr lang="el-GR" sz="2000" b="1" dirty="0" smtClean="0"/>
              <a:t>κατασκευή </a:t>
            </a:r>
            <a:r>
              <a:rPr lang="el-GR" sz="2000" b="1" dirty="0" smtClean="0"/>
              <a:t>του σταθμού επεξεργασίας λυμάτων </a:t>
            </a:r>
            <a:r>
              <a:rPr lang="el-GR" sz="2000" b="1" dirty="0" smtClean="0"/>
              <a:t>εξυπηρετεί τους στόχους της Οδηγίας Πλαίσιο για τα Ύδατα και </a:t>
            </a:r>
            <a:r>
              <a:rPr lang="el-GR" sz="2000" b="1" dirty="0" smtClean="0"/>
              <a:t>αναμένεται </a:t>
            </a:r>
            <a:r>
              <a:rPr lang="el-GR" sz="2000" b="1" dirty="0" smtClean="0"/>
              <a:t> </a:t>
            </a:r>
            <a:r>
              <a:rPr lang="el-GR" sz="2000" b="1" dirty="0" smtClean="0"/>
              <a:t>ν</a:t>
            </a:r>
            <a:r>
              <a:rPr lang="el-GR" sz="2000" b="1" dirty="0" smtClean="0"/>
              <a:t>α </a:t>
            </a:r>
            <a:r>
              <a:rPr lang="el-GR" sz="2000" b="1" dirty="0" smtClean="0"/>
              <a:t>συντείνει </a:t>
            </a:r>
            <a:r>
              <a:rPr lang="el-GR" sz="2000" b="1" dirty="0" smtClean="0"/>
              <a:t>στη </a:t>
            </a:r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sz="2000" b="1" dirty="0" smtClean="0"/>
              <a:t> ΒΕΛΤΙΩΣΗ ΤΗΣ  ΚΑΤΑΣΤΑΣΗΣ </a:t>
            </a:r>
            <a:r>
              <a:rPr lang="el-GR" sz="2000" b="1" dirty="0" smtClean="0"/>
              <a:t>ΤΩΝ </a:t>
            </a:r>
            <a:r>
              <a:rPr lang="el-GR" sz="2000" b="1" dirty="0" smtClean="0"/>
              <a:t>ΥΔΑΤΩΝ </a:t>
            </a:r>
            <a:r>
              <a:rPr lang="el-GR" sz="2000" b="1" dirty="0" smtClean="0"/>
              <a:t>ΤΟΥ  </a:t>
            </a:r>
            <a:r>
              <a:rPr lang="el-GR" sz="2000" b="1" dirty="0" smtClean="0"/>
              <a:t>ΠΟΤΑΜΟΥ ΓΑΡΥΛΛΗ ΚΑΙ ΤΟΥ ΤΑΜΙΕΥΤΗΡΑ ΠΟΛΕΜΙΔΙΩΝ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Ευχαριστώ για την προσοχή σας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ΟΔΗΓΙΑ ΠΛΑΙΣΙΟ ΓΙΑ ΤΑ ΥΔΑΤΑ 2000/60/ΕΚ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εσπίζει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ένα νομικό πλαίσιο για την αποκατάσταση και την προστασία των Υδάτων σε ολόκληρη την Ευρώπη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Εγκαθιδρύει τις προϋποθέσεις για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pPr marL="1433513" indent="-709613"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Ø"/>
              <a:tabLst>
                <a:tab pos="1077913" algn="l"/>
              </a:tabLst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Αειφόρο διαχείριση του νερού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077913" indent="-354013"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Προστασία όλων των υδάτινων πόρων  στην ΕΕ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Τέθηκε σε ισχύ στις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Δεκεμβρίου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2000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Ενσωματώθηκε στην Κυπριακή Νομοθεσία με τον Νόμο 13(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I)/2004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endParaRPr lang="el-GR" sz="2800" dirty="0" smtClean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600" dirty="0" smtClean="0"/>
              <a:t>Σημαντικότερα στοιχεία της ΟΔΗΓΙΑΣ </a:t>
            </a:r>
            <a:r>
              <a:rPr lang="el-GR" sz="3600" dirty="0" smtClean="0"/>
              <a:t>ΠΛΑΙΣΙΟ ΓΙΑ ΤΑ ΥΔΑΤΑ 2000/60/ΕΚ </a:t>
            </a:r>
            <a:r>
              <a:rPr lang="el-GR" sz="3600" dirty="0" smtClean="0"/>
              <a:t>είναι</a:t>
            </a:r>
            <a:r>
              <a:rPr lang="en-GB" sz="36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Προστασία υδάτινων οικοσυστημάτων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αποτρέποντας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την περαιτέρω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επιδείνωση της κατάστασης τους με στόχο μακροχρόνια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βελτίωση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Προώθηση βιώσιμης χρήσης νερού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βάσει μακροπρόθεσμης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προστασίας των υδάτινων πόρων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 Βελτίωση υδάτινου περιβάλλοντος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μέσω μείωσης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απόρριψης ρυπαντικών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Ουσιών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ροτεραιότητας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Διασφάλιση προοδευτικής μείωσης της ρύπανσης των υπόγειων υδάτων 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Μετριασμός των επιπτώσεων από πλημμύρες και ξηρασίες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endParaRPr lang="el-GR" sz="2800" dirty="0" smtClean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600" dirty="0" smtClean="0"/>
              <a:t>Βασικός </a:t>
            </a:r>
            <a:r>
              <a:rPr lang="el-GR" sz="3600" dirty="0" smtClean="0"/>
              <a:t>σκοπός της Οδηγίας όπως </a:t>
            </a:r>
            <a:r>
              <a:rPr lang="el-GR" sz="3600" dirty="0" err="1" smtClean="0"/>
              <a:t>ορίζει</a:t>
            </a:r>
            <a:r>
              <a:rPr lang="el-GR" sz="3600" dirty="0" smtClean="0"/>
              <a:t> </a:t>
            </a:r>
            <a:r>
              <a:rPr lang="el-GR" sz="3600" dirty="0" smtClean="0"/>
              <a:t>το Άρθρο </a:t>
            </a:r>
            <a:r>
              <a:rPr lang="el-GR" sz="3600" dirty="0" smtClean="0"/>
              <a:t>4</a:t>
            </a:r>
            <a:r>
              <a:rPr lang="en-US" sz="36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2800" dirty="0" smtClean="0"/>
              <a:t>η </a:t>
            </a:r>
            <a:r>
              <a:rPr lang="el-GR" sz="2800" dirty="0" err="1" smtClean="0"/>
              <a:t>επίτευξη</a:t>
            </a:r>
            <a:r>
              <a:rPr lang="el-GR" sz="2800" dirty="0" smtClean="0"/>
              <a:t> «</a:t>
            </a:r>
            <a:r>
              <a:rPr lang="el-GR" sz="2800" dirty="0" err="1" smtClean="0"/>
              <a:t>καλής</a:t>
            </a:r>
            <a:r>
              <a:rPr lang="el-GR" sz="2800" dirty="0" smtClean="0"/>
              <a:t> </a:t>
            </a:r>
            <a:r>
              <a:rPr lang="el-GR" sz="2800" dirty="0" err="1" smtClean="0"/>
              <a:t>κατάστασης</a:t>
            </a:r>
            <a:r>
              <a:rPr lang="el-GR" sz="2800" dirty="0" smtClean="0"/>
              <a:t>» </a:t>
            </a:r>
            <a:r>
              <a:rPr lang="el-GR" sz="2800" dirty="0" err="1" smtClean="0"/>
              <a:t>όλων</a:t>
            </a:r>
            <a:r>
              <a:rPr lang="el-GR" sz="2800" dirty="0" smtClean="0"/>
              <a:t> των </a:t>
            </a:r>
            <a:r>
              <a:rPr lang="el-GR" sz="2800" dirty="0" err="1" smtClean="0"/>
              <a:t>υδατικών</a:t>
            </a:r>
            <a:r>
              <a:rPr lang="el-GR" sz="2800" dirty="0" smtClean="0"/>
              <a:t> </a:t>
            </a:r>
            <a:r>
              <a:rPr lang="el-GR" sz="2800" dirty="0" err="1" smtClean="0"/>
              <a:t>συστημάτων</a:t>
            </a:r>
            <a:r>
              <a:rPr lang="el-GR" sz="2800" dirty="0" smtClean="0"/>
              <a:t> (</a:t>
            </a:r>
            <a:r>
              <a:rPr lang="el-GR" sz="2800" dirty="0" err="1" smtClean="0"/>
              <a:t>εσωτερικών</a:t>
            </a:r>
            <a:r>
              <a:rPr lang="el-GR" sz="2800" dirty="0" smtClean="0"/>
              <a:t> </a:t>
            </a:r>
            <a:r>
              <a:rPr lang="el-GR" sz="2800" dirty="0" err="1" smtClean="0"/>
              <a:t>επιφανειακών</a:t>
            </a:r>
            <a:r>
              <a:rPr lang="el-GR" sz="2800" dirty="0" smtClean="0"/>
              <a:t>, </a:t>
            </a:r>
            <a:r>
              <a:rPr lang="el-GR" sz="2800" dirty="0" err="1" smtClean="0"/>
              <a:t>μεταβατικών</a:t>
            </a:r>
            <a:r>
              <a:rPr lang="el-GR" sz="2800" dirty="0" smtClean="0"/>
              <a:t>, </a:t>
            </a:r>
            <a:r>
              <a:rPr lang="el-GR" sz="2800" dirty="0" err="1" smtClean="0"/>
              <a:t>παράκτιων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υπόγειων</a:t>
            </a:r>
            <a:r>
              <a:rPr lang="el-GR" sz="2800" dirty="0" smtClean="0"/>
              <a:t> </a:t>
            </a:r>
            <a:r>
              <a:rPr lang="el-GR" sz="2800" dirty="0" err="1" smtClean="0"/>
              <a:t>υδάτων</a:t>
            </a:r>
            <a:r>
              <a:rPr lang="el-GR" sz="2800" dirty="0" smtClean="0"/>
              <a:t>) το </a:t>
            </a:r>
            <a:r>
              <a:rPr lang="el-GR" sz="2800" dirty="0" err="1" smtClean="0"/>
              <a:t>αργότερο</a:t>
            </a:r>
            <a:r>
              <a:rPr lang="el-GR" sz="2800" dirty="0" smtClean="0"/>
              <a:t> </a:t>
            </a:r>
            <a:r>
              <a:rPr lang="el-GR" sz="2800" dirty="0" smtClean="0"/>
              <a:t>μέχρι </a:t>
            </a:r>
            <a:r>
              <a:rPr lang="el-GR" sz="2800" dirty="0" smtClean="0"/>
              <a:t>το </a:t>
            </a:r>
            <a:r>
              <a:rPr lang="el-GR" sz="2800" dirty="0" err="1" smtClean="0"/>
              <a:t>έτος</a:t>
            </a:r>
            <a:r>
              <a:rPr lang="el-GR" sz="2800" dirty="0" smtClean="0"/>
              <a:t> 2015</a:t>
            </a:r>
            <a:r>
              <a:rPr lang="el-GR" sz="2800" dirty="0" smtClean="0"/>
              <a:t>.</a:t>
            </a:r>
          </a:p>
          <a:p>
            <a:pPr>
              <a:buNone/>
            </a:pPr>
            <a:endParaRPr lang="el-GR" sz="2400" b="1" dirty="0" smtClean="0"/>
          </a:p>
          <a:p>
            <a:pPr>
              <a:buNone/>
            </a:pPr>
            <a:r>
              <a:rPr lang="el-GR" sz="2400" b="1" dirty="0" smtClean="0"/>
              <a:t>         </a:t>
            </a:r>
            <a:r>
              <a:rPr lang="el-GR" sz="2800" b="1" dirty="0" smtClean="0"/>
              <a:t>Καλή</a:t>
            </a:r>
            <a:r>
              <a:rPr lang="el-GR" sz="2800" dirty="0" smtClean="0"/>
              <a:t> κατάσταση σημαίνει:</a:t>
            </a:r>
          </a:p>
          <a:p>
            <a:pPr>
              <a:buNone/>
            </a:pPr>
            <a:r>
              <a:rPr lang="el-GR" sz="2800" dirty="0" smtClean="0"/>
              <a:t>         Καλή </a:t>
            </a:r>
            <a:r>
              <a:rPr lang="el-GR" sz="2800" b="1" dirty="0" smtClean="0"/>
              <a:t>χημική</a:t>
            </a:r>
            <a:r>
              <a:rPr lang="el-GR" sz="2800" dirty="0" smtClean="0"/>
              <a:t> κατάσταση ΚΑΙ καλή </a:t>
            </a:r>
            <a:r>
              <a:rPr lang="el-GR" sz="2800" b="1" dirty="0" smtClean="0"/>
              <a:t>οικολογική</a:t>
            </a:r>
            <a:r>
              <a:rPr lang="el-GR" sz="2800" dirty="0" smtClean="0"/>
              <a:t> κατάσταση για</a:t>
            </a:r>
            <a:r>
              <a:rPr lang="en-GB" sz="2800" dirty="0" smtClean="0"/>
              <a:t> </a:t>
            </a:r>
            <a:r>
              <a:rPr lang="el-GR" sz="2800" dirty="0" smtClean="0"/>
              <a:t>επιφανειακά </a:t>
            </a:r>
            <a:r>
              <a:rPr lang="el-GR" sz="2800" dirty="0" smtClean="0"/>
              <a:t>Υδάτινα Σώματα</a:t>
            </a:r>
            <a:endParaRPr lang="en-US" sz="2800" dirty="0" smtClean="0"/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>         Καλή </a:t>
            </a:r>
            <a:r>
              <a:rPr lang="el-GR" sz="2800" b="1" dirty="0" smtClean="0"/>
              <a:t>ποσοτική </a:t>
            </a:r>
            <a:r>
              <a:rPr lang="el-GR" sz="2800" dirty="0" smtClean="0"/>
              <a:t>κατάσταση ΚΑΙ καλή </a:t>
            </a:r>
            <a:r>
              <a:rPr lang="el-GR" sz="2800" b="1" dirty="0" smtClean="0"/>
              <a:t>χημική</a:t>
            </a:r>
            <a:r>
              <a:rPr lang="el-GR" sz="2800" dirty="0" smtClean="0"/>
              <a:t> κατάσταση για υπόγεια </a:t>
            </a:r>
            <a:r>
              <a:rPr lang="el-GR" sz="2800" dirty="0" smtClean="0"/>
              <a:t>Υδάτινα Σώματα</a:t>
            </a: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endParaRPr lang="el-GR" sz="2800" dirty="0" smtClean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 smtClean="0"/>
              <a:t>Διαδικασία εφαρμογής της Οδηγίας</a:t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429000"/>
            <a:ext cx="8352928" cy="28956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endParaRPr lang="el-GR" sz="2800" dirty="0" smtClean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944" y="0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827584" y="1412776"/>
            <a:ext cx="705678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</a:pPr>
            <a:endParaRPr lang="el-GR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</a:pPr>
            <a:endParaRPr lang="el-GR" dirty="0" smtClean="0"/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7213528" cy="506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ΕΦΑΡΜΟΓΗ ΤΗΣ ΟΔΗΓΙΑΣ ΣΤΗΝ ΚΥΠΡΟ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429000"/>
            <a:ext cx="8352928" cy="28956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endParaRPr lang="el-G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1900" dirty="0" smtClean="0"/>
              <a:t>Το </a:t>
            </a:r>
            <a:r>
              <a:rPr lang="el-GR" sz="1900" dirty="0" smtClean="0"/>
              <a:t>1</a:t>
            </a:r>
            <a:r>
              <a:rPr lang="el-GR" sz="1900" baseline="30000" dirty="0" smtClean="0"/>
              <a:t>ο</a:t>
            </a:r>
            <a:r>
              <a:rPr lang="el-GR" sz="1900" dirty="0" smtClean="0"/>
              <a:t> Σχέδιο </a:t>
            </a:r>
            <a:r>
              <a:rPr lang="el-GR" sz="1900" dirty="0" smtClean="0"/>
              <a:t>Διαχείρισης Λεκάνης Απορροής Ποταμού και το Πρόγραμμα μέτρων εγκρίθηκαν από το Υπουργικό Συμβούλιο τον Ιούνιο 2011 και τέθηκαν σε εφαρμογή για την περίοδο 2009-2015. </a:t>
            </a:r>
            <a:endParaRPr lang="el-GR" sz="19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l-GR" sz="1900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r>
              <a:rPr lang="el-GR" sz="1900" dirty="0" smtClean="0"/>
              <a:t>Τον Οκτώβριο 2016 εγκρίθηκε και τέθηκε σε ισχύ το </a:t>
            </a:r>
            <a:r>
              <a:rPr lang="el-GR" sz="1900" dirty="0" smtClean="0"/>
              <a:t>2</a:t>
            </a:r>
            <a:r>
              <a:rPr lang="el-GR" sz="1900" baseline="30000" dirty="0" smtClean="0"/>
              <a:t>ο</a:t>
            </a:r>
            <a:r>
              <a:rPr lang="el-GR" sz="1900" dirty="0" smtClean="0"/>
              <a:t>  </a:t>
            </a:r>
            <a:r>
              <a:rPr lang="el-GR" sz="1900" dirty="0" smtClean="0"/>
              <a:t>Σχέδιο Διαχείρισης Λεκάνης Απορροής Ποταμού και το Πρόγραμμα Μέτρων για την περίοδο 2016-2021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  <a:buFont typeface="Arial" pitchFamily="34" charset="0"/>
              <a:buChar char="■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0070C0"/>
              </a:buClr>
              <a:buNone/>
            </a:pPr>
            <a:endParaRPr lang="el-GR" sz="2800" dirty="0" smtClean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39552" y="1412776"/>
            <a:ext cx="73448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</a:pPr>
            <a:endParaRPr lang="el-GR" dirty="0" smtClean="0"/>
          </a:p>
          <a:p>
            <a:pPr>
              <a:spcBef>
                <a:spcPts val="600"/>
              </a:spcBef>
              <a:buClr>
                <a:schemeClr val="tx2"/>
              </a:buClr>
              <a:buSzPct val="120000"/>
            </a:pPr>
            <a:r>
              <a:rPr lang="el-GR" dirty="0" smtClean="0"/>
              <a:t>Οι </a:t>
            </a:r>
            <a:r>
              <a:rPr lang="el-GR" dirty="0" smtClean="0"/>
              <a:t>δράσεις για την επίτευξη των στόχων της Οδηγίας </a:t>
            </a:r>
            <a:r>
              <a:rPr lang="el-GR" dirty="0" smtClean="0"/>
              <a:t>καθορίζονται μέσω </a:t>
            </a:r>
            <a:r>
              <a:rPr lang="el-GR" dirty="0" smtClean="0"/>
              <a:t>του Σχεδίου Διαχείρισης Λεκάνης Απορροής </a:t>
            </a:r>
            <a:r>
              <a:rPr lang="el-GR" dirty="0" smtClean="0"/>
              <a:t>Ποταμού και του Προγράμματος Μέτρων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</a:pPr>
            <a:r>
              <a:rPr lang="el-GR" dirty="0" smtClean="0"/>
              <a:t>Η Κύπρος έχει καθοριστεί ως μία λεκάνη απορροής ποταμού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120000"/>
            </a:pPr>
            <a:r>
              <a:rPr lang="el-GR" dirty="0" smtClean="0"/>
              <a:t>Με την έγκριση του Σχεδίου Διαχείρισης  Λεκάνης Απορροής Ποταμού από το Υπουργικό Συμβούλιο, το Σχέδιο αποτελεί θεσμική  υποχρέωση </a:t>
            </a:r>
            <a:endParaRPr lang="el-GR" dirty="0" smtClean="0"/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SzPct val="120000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/>
              <a:t>Κύρια θέματα Σχεδίου Διαχείρισης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r>
              <a:rPr lang="el-GR" sz="2200" b="1" dirty="0" smtClean="0"/>
              <a:t>Καθορισμός (επιφανειακών και υπόγειων) υδάτινων σωμάτων</a:t>
            </a:r>
          </a:p>
          <a:p>
            <a:r>
              <a:rPr lang="el-GR" sz="2200" b="1" dirty="0" smtClean="0"/>
              <a:t>Καθορισμός τεχνητών και ιδιαίτερα τροποποιημένων ΥΣ</a:t>
            </a:r>
          </a:p>
          <a:p>
            <a:r>
              <a:rPr lang="el-GR" sz="2200" b="1" dirty="0" smtClean="0"/>
              <a:t>Μητρώο προστατευόμενων περιοχών</a:t>
            </a:r>
          </a:p>
          <a:p>
            <a:r>
              <a:rPr lang="el-GR" sz="2200" b="1" dirty="0" smtClean="0"/>
              <a:t>Πιέσεις σε υδάτινα σώματα</a:t>
            </a:r>
          </a:p>
          <a:p>
            <a:r>
              <a:rPr lang="el-GR" sz="2200" b="1" dirty="0" smtClean="0"/>
              <a:t>Κατάσταση (επιφανειακών και υπόγειων) υδάτινων σωμάτων </a:t>
            </a:r>
          </a:p>
          <a:p>
            <a:r>
              <a:rPr lang="el-GR" sz="2200" b="1" dirty="0" smtClean="0"/>
              <a:t>Οικονομική ανάλυση</a:t>
            </a:r>
          </a:p>
          <a:p>
            <a:r>
              <a:rPr lang="el-GR" sz="2200" b="1" dirty="0" smtClean="0"/>
              <a:t>Περιβαλλοντικοί στόχοι και εξαιρέσεις </a:t>
            </a:r>
          </a:p>
          <a:p>
            <a:r>
              <a:rPr lang="el-GR" sz="2200" b="1" dirty="0" smtClean="0"/>
              <a:t>Βασικά και συμπληρωματικά μέτρα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/>
              <a:t>Εντοπίστηκαν οι Πιέσεις στα υδάτινα σώματα και οι επιπτώσεις στην κατάσταση τους</a:t>
            </a:r>
          </a:p>
          <a:p>
            <a:pPr algn="ctr">
              <a:buNone/>
            </a:pPr>
            <a:r>
              <a:rPr lang="el-GR" b="1" dirty="0" smtClean="0"/>
              <a:t>(Άρθρο 5)</a:t>
            </a:r>
            <a:r>
              <a:rPr lang="el-GR" b="1" dirty="0" smtClean="0"/>
              <a:t> </a:t>
            </a:r>
            <a:endParaRPr lang="en-US" b="1" dirty="0" smtClean="0"/>
          </a:p>
          <a:p>
            <a:r>
              <a:rPr lang="el-GR" sz="2200" b="1" dirty="0" smtClean="0"/>
              <a:t>Διάχυτες </a:t>
            </a:r>
            <a:r>
              <a:rPr lang="el-GR" sz="2200" b="1" dirty="0" smtClean="0"/>
              <a:t>π</a:t>
            </a:r>
            <a:r>
              <a:rPr lang="el-GR" sz="2200" b="1" dirty="0" smtClean="0"/>
              <a:t>ηγές ρύπανσης</a:t>
            </a:r>
          </a:p>
          <a:p>
            <a:pPr marL="811213" indent="-280988">
              <a:buFont typeface="Wingdings" pitchFamily="2" charset="2"/>
              <a:buChar char="§"/>
            </a:pPr>
            <a:r>
              <a:rPr lang="el-GR" sz="2200" b="1" dirty="0" smtClean="0"/>
              <a:t> </a:t>
            </a:r>
            <a:r>
              <a:rPr lang="el-GR" sz="2200" b="1" dirty="0" smtClean="0"/>
              <a:t>απορροές και διηθήσεις  από αγροτικές δραστηριότητες,  </a:t>
            </a:r>
            <a:r>
              <a:rPr lang="el-GR" sz="2200" b="1" dirty="0" smtClean="0"/>
              <a:t>κτηνοτροφία</a:t>
            </a:r>
            <a:r>
              <a:rPr lang="el-GR" sz="2200" b="1" dirty="0" smtClean="0"/>
              <a:t> </a:t>
            </a:r>
            <a:r>
              <a:rPr lang="el-GR" sz="2200" b="1" dirty="0" err="1" smtClean="0"/>
              <a:t>κ.ά</a:t>
            </a:r>
            <a:endParaRPr lang="el-GR" sz="2200" b="1" dirty="0" smtClean="0"/>
          </a:p>
          <a:p>
            <a:r>
              <a:rPr lang="el-GR" sz="2200" b="1" dirty="0" smtClean="0"/>
              <a:t>Σημειακές πηγές ρύπανσης</a:t>
            </a:r>
          </a:p>
          <a:p>
            <a:pPr marL="811213" indent="-280988">
              <a:buFont typeface="Wingdings" pitchFamily="2" charset="2"/>
              <a:buChar char="§"/>
            </a:pPr>
            <a:r>
              <a:rPr lang="el-GR" sz="2200" b="1" dirty="0" smtClean="0"/>
              <a:t>αστικά </a:t>
            </a:r>
            <a:r>
              <a:rPr lang="el-GR" sz="2200" b="1" dirty="0" smtClean="0"/>
              <a:t>λύματα, βιομηχανικά απόβλητα, κτηνοτροφικά απόβλητα, χωματερές, μεταλλεία, λατομεία, αφαλατώσεις</a:t>
            </a:r>
            <a:endParaRPr lang="el-GR" sz="2200" b="1" dirty="0" smtClean="0"/>
          </a:p>
          <a:p>
            <a:r>
              <a:rPr lang="el-GR" sz="2200" b="1" dirty="0" smtClean="0"/>
              <a:t>Απολήψεις </a:t>
            </a:r>
            <a:r>
              <a:rPr lang="el-GR" sz="2200" b="1" dirty="0" smtClean="0"/>
              <a:t>ύδατος </a:t>
            </a:r>
          </a:p>
          <a:p>
            <a:r>
              <a:rPr lang="el-GR" sz="2200" b="1" dirty="0" smtClean="0"/>
              <a:t>Μορφολογικές  αλλοιώσεις</a:t>
            </a:r>
          </a:p>
          <a:p>
            <a:r>
              <a:rPr lang="el-GR" sz="2200" b="1" dirty="0" smtClean="0"/>
              <a:t>Ειδικές τουριστικές δραστηριότητες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200" b="1" dirty="0" smtClean="0"/>
              <a:t>Σημειακές πηγές ρύπανσης</a:t>
            </a:r>
          </a:p>
          <a:p>
            <a:pPr>
              <a:buNone/>
            </a:pPr>
            <a:endParaRPr lang="el-GR" sz="2200" b="1" dirty="0" smtClean="0"/>
          </a:p>
          <a:p>
            <a:pPr>
              <a:buNone/>
            </a:pPr>
            <a:r>
              <a:rPr lang="el-GR" sz="2400" dirty="0" smtClean="0"/>
              <a:t>    ΧΑΔΑ και </a:t>
            </a:r>
            <a:r>
              <a:rPr lang="el-GR" sz="2400" dirty="0" err="1" smtClean="0"/>
              <a:t>λυματοδεξαμενές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Βατί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dirty="0" smtClean="0"/>
              <a:t>              - </a:t>
            </a:r>
            <a:r>
              <a:rPr lang="el-GR" sz="2400" dirty="0" err="1" smtClean="0"/>
              <a:t>βοθρολύματα</a:t>
            </a:r>
            <a:r>
              <a:rPr lang="el-GR" sz="2400" dirty="0" smtClean="0"/>
              <a:t> από απορροφητικούς λάκκους</a:t>
            </a:r>
          </a:p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dirty="0" smtClean="0"/>
              <a:t>              - λάσπες από σηπτικούς λάκκους</a:t>
            </a:r>
          </a:p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dirty="0" smtClean="0"/>
              <a:t>               - λύματα μικρών βιομηχανιών</a:t>
            </a:r>
          </a:p>
          <a:p>
            <a:pPr marL="1430338" indent="-1430338">
              <a:buNone/>
            </a:pPr>
            <a:r>
              <a:rPr lang="el-GR" sz="2400" dirty="0" smtClean="0"/>
              <a:t>                 - λάσπη από μικρούς σταθμούς επεξεργασίας λυμάτων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Μέσω υπερχείλισης δεξαμενών, επιτυγχάνεται μερική επεξεργασία, καθίζηση και εξάτμιση.</a:t>
            </a:r>
          </a:p>
          <a:p>
            <a:pPr marL="88900" indent="-88900">
              <a:buNone/>
            </a:pPr>
            <a:r>
              <a:rPr lang="el-GR" dirty="0" smtClean="0"/>
              <a:t>Από την τελευταία δεξαμενή οι υπερχειλίσεις οδηγούνται μέσω </a:t>
            </a:r>
            <a:r>
              <a:rPr lang="el-GR" dirty="0" err="1" smtClean="0"/>
              <a:t>αργακιού</a:t>
            </a:r>
            <a:r>
              <a:rPr lang="el-GR" dirty="0" smtClean="0"/>
              <a:t> στον ποταμό Γαρύλλη και τελικά στον ταμιευτήρα του φράγματος Πολεμιδιών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akakoniti.WDDHQ10\Documents\BATI\WDD_logo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11" y="70949"/>
            <a:ext cx="1158721" cy="837771"/>
          </a:xfrm>
          <a:prstGeom prst="rect">
            <a:avLst/>
          </a:prstGeom>
          <a:noFill/>
        </p:spPr>
      </p:pic>
      <p:pic>
        <p:nvPicPr>
          <p:cNvPr id="5" name="Picture 2" descr="C:\Users\akakoniti.WDDHQ10\Documents\BATI\Logo_Vati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8318"/>
            <a:ext cx="2209056" cy="8404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F968-F1BD-44C7-8F47-2718024E662C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1943</TotalTime>
  <Words>650</Words>
  <Application>Microsoft Office PowerPoint</Application>
  <PresentationFormat>On-screen Show (4:3)</PresentationFormat>
  <Paragraphs>235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Εφαρμογή της  Οδηγίας Πλαίσιο για τα ΄Υδατα 2000/60/ΕΚ  και η σχέση της με το έργο Κατασκευής του Σταθμού Επεξεργασίας Λυμάτων στο Βατί </vt:lpstr>
      <vt:lpstr>ΟΔΗΓΙΑ ΠΛΑΙΣΙΟ ΓΙΑ ΤΑ ΥΔΑΤΑ 2000/60/ΕΚ </vt:lpstr>
      <vt:lpstr>  Σημαντικότερα στοιχεία της ΟΔΗΓΙΑΣ ΠΛΑΙΣΙΟ ΓΙΑ ΤΑ ΥΔΑΤΑ 2000/60/ΕΚ είναι:</vt:lpstr>
      <vt:lpstr>  Βασικός σκοπός της Οδηγίας όπως ορίζει το Άρθρο 4:</vt:lpstr>
      <vt:lpstr>Διαδικασία εφαρμογής της Οδηγίας  </vt:lpstr>
      <vt:lpstr>ΕΦΑΡΜΟΓΗ ΤΗΣ ΟΔΗΓΙΑΣ ΣΤΗΝ ΚΥΠΡΟ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Ευχαριστώ για την προσοχή σας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 PROPOSAL FOR CONSTRUCTION OF A TREATMENT PLANT FOR DOMESTIC SEPTAGE AND INDUSTRIAL WASTE</dc:title>
  <dc:creator>akakoniti</dc:creator>
  <cp:lastModifiedBy>Άδωνης Μακρίδης</cp:lastModifiedBy>
  <cp:revision>176</cp:revision>
  <dcterms:created xsi:type="dcterms:W3CDTF">2012-03-30T05:45:48Z</dcterms:created>
  <dcterms:modified xsi:type="dcterms:W3CDTF">2017-05-04T04:09:01Z</dcterms:modified>
</cp:coreProperties>
</file>